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42" r:id="rId5"/>
    <p:sldId id="351" r:id="rId6"/>
    <p:sldId id="354" r:id="rId7"/>
    <p:sldId id="358" r:id="rId8"/>
    <p:sldId id="352" r:id="rId9"/>
    <p:sldId id="355" r:id="rId10"/>
    <p:sldId id="356" r:id="rId11"/>
    <p:sldId id="348" r:id="rId12"/>
    <p:sldId id="359" r:id="rId13"/>
    <p:sldId id="360" r:id="rId14"/>
    <p:sldId id="361" r:id="rId15"/>
    <p:sldId id="362" r:id="rId16"/>
    <p:sldId id="363" r:id="rId17"/>
    <p:sldId id="365" r:id="rId18"/>
    <p:sldId id="364" r:id="rId19"/>
    <p:sldId id="366" r:id="rId20"/>
    <p:sldId id="368" r:id="rId21"/>
    <p:sldId id="367" r:id="rId22"/>
    <p:sldId id="369" r:id="rId23"/>
    <p:sldId id="370" r:id="rId24"/>
    <p:sldId id="371" r:id="rId25"/>
    <p:sldId id="372" r:id="rId26"/>
    <p:sldId id="373" r:id="rId27"/>
    <p:sldId id="374" r:id="rId28"/>
    <p:sldId id="344" r:id="rId29"/>
    <p:sldId id="350" r:id="rId3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33" autoAdjust="0"/>
    <p:restoredTop sz="95646"/>
  </p:normalViewPr>
  <p:slideViewPr>
    <p:cSldViewPr snapToGrid="0" snapToObjects="1" showGuides="1">
      <p:cViewPr>
        <p:scale>
          <a:sx n="33" d="100"/>
          <a:sy n="33" d="100"/>
        </p:scale>
        <p:origin x="2298" y="17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534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50-5A4E-A796-0C14E9859C2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950-5A4E-A796-0C14E9859C2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50-5A4E-A796-0C14E9859C2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950-5A4E-A796-0C14E9859C2D}"/>
              </c:ext>
            </c:extLst>
          </c:dPt>
          <c:cat>
            <c:strRef>
              <c:f>Sheet1!$A$2:$A$5</c:f>
              <c:strCache>
                <c:ptCount val="4"/>
                <c:pt idx="0">
                  <c:v>화학 물질 1</c:v>
                </c:pt>
                <c:pt idx="1">
                  <c:v>화학 물질 2</c:v>
                </c:pt>
                <c:pt idx="2">
                  <c:v>화학 물질 3</c:v>
                </c:pt>
                <c:pt idx="3">
                  <c:v>화학 물질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0.27</c:v>
                </c:pt>
                <c:pt idx="2">
                  <c:v>0.2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0-5A4E-A796-0C14E9859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FF-4FDA-9FCF-CF05E8158CCA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FF-4FDA-9FCF-CF05E8158CCA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FF-4FDA-9FCF-CF05E8158CCA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8FF-4FDA-9FCF-CF05E8158CCA}"/>
              </c:ext>
            </c:extLst>
          </c:dPt>
          <c:cat>
            <c:strRef>
              <c:f>Sheet1!$A$2:$A$5</c:f>
              <c:strCache>
                <c:ptCount val="4"/>
                <c:pt idx="0">
                  <c:v>화학 물질 1</c:v>
                </c:pt>
                <c:pt idx="1">
                  <c:v>화학 물질 2</c:v>
                </c:pt>
                <c:pt idx="2">
                  <c:v>화학 물질 3</c:v>
                </c:pt>
                <c:pt idx="3">
                  <c:v>화학 물질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0.27</c:v>
                </c:pt>
                <c:pt idx="2">
                  <c:v>0.2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FF-4FDA-9FCF-CF05E8158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7D-491A-8DCD-382F18795FCF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D-491A-8DCD-382F18795FCF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D-491A-8DCD-382F18795FCF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87D-491A-8DCD-382F18795FCF}"/>
              </c:ext>
            </c:extLst>
          </c:dPt>
          <c:cat>
            <c:strRef>
              <c:f>Sheet1!$A$2:$A$5</c:f>
              <c:strCache>
                <c:ptCount val="4"/>
                <c:pt idx="0">
                  <c:v>화학 물질 1</c:v>
                </c:pt>
                <c:pt idx="1">
                  <c:v>화학 물질 2</c:v>
                </c:pt>
                <c:pt idx="2">
                  <c:v>화학 물질 3</c:v>
                </c:pt>
                <c:pt idx="3">
                  <c:v>화학 물질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0.27</c:v>
                </c:pt>
                <c:pt idx="2">
                  <c:v>0.2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87D-491A-8DCD-382F18795F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0.24722</cdr:x>
      <cdr:y>0.18634</cdr:y>
    </cdr:from>
    <cdr:to>
      <cdr:x>0.76195</cdr:x>
      <cdr:y>0.63851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198562" y="714375"/>
          <a:ext cx="2495550" cy="1733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altLang="ko-KR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rPr>
            <a:t>3D </a:t>
          </a:r>
          <a:r>
            <a:rPr lang="ko-KR" altLang="en-US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rPr>
            <a:t>러너</a:t>
          </a:r>
          <a:r>
            <a:rPr lang="en-US" altLang="ko-KR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rPr>
            <a:t>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0.24722</cdr:x>
      <cdr:y>0.18634</cdr:y>
    </cdr:from>
    <cdr:to>
      <cdr:x>0.76195</cdr:x>
      <cdr:y>0.63851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198562" y="714375"/>
          <a:ext cx="2495550" cy="1733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altLang="ko-KR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rPr>
            <a:t>2D </a:t>
          </a:r>
          <a:r>
            <a:rPr lang="ko-KR" altLang="en-US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rPr>
            <a:t>퍼즐</a:t>
          </a:r>
          <a:r>
            <a:rPr lang="en-US" altLang="ko-KR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rPr>
            <a:t> 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0.24722</cdr:x>
      <cdr:y>0.18634</cdr:y>
    </cdr:from>
    <cdr:to>
      <cdr:x>0.76195</cdr:x>
      <cdr:y>0.63851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198562" y="714375"/>
          <a:ext cx="2495550" cy="1733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altLang="ko-KR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rPr>
            <a:t>2D </a:t>
          </a:r>
          <a:r>
            <a:rPr lang="ko-KR" altLang="en-US" sz="30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rPr>
            <a:t>로그라이크</a:t>
          </a:r>
          <a:r>
            <a:rPr lang="en-US" altLang="ko-KR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rPr>
            <a:t>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7C4554-4976-4564-A41D-FB35E37B619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2023-07-28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20F1A31-8F86-4F33-BD11-34E757DEEB24}" type="datetime1">
              <a:rPr lang="ko-KR" altLang="en-US" noProof="0" smtClean="0"/>
              <a:t>2023-07-28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F75CB5-5666-5049-9AE0-38EFD385C21E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>
      <a:defRPr sz="1200" baseline="0">
        <a:latin typeface="맑은 고딕" panose="020B0503020000020004" pitchFamily="50" charset="-127"/>
        <a:ea typeface="맑은 고딕" panose="020B0503020000020004" pitchFamily="50" charset="-127"/>
      </a:defRPr>
    </a:lvl2pPr>
    <a:lvl3pPr marL="914400" algn="l">
      <a:defRPr sz="1200" baseline="0">
        <a:latin typeface="맑은 고딕" panose="020B0503020000020004" pitchFamily="50" charset="-127"/>
        <a:ea typeface="맑은 고딕" panose="020B0503020000020004" pitchFamily="50" charset="-127"/>
      </a:defRPr>
    </a:lvl3pPr>
    <a:lvl4pPr marL="1371600" algn="l">
      <a:defRPr sz="1200" baseline="0">
        <a:latin typeface="맑은 고딕" panose="020B0503020000020004" pitchFamily="50" charset="-127"/>
        <a:ea typeface="맑은 고딕" panose="020B0503020000020004" pitchFamily="50" charset="-127"/>
      </a:defRPr>
    </a:lvl4pPr>
    <a:lvl5pPr marL="1828800" algn="l">
      <a:defRPr sz="1200" baseline="0">
        <a:latin typeface="맑은 고딕" panose="020B0503020000020004" pitchFamily="50" charset="-127"/>
        <a:ea typeface="맑은 고딕" panose="020B0503020000020004" pitchFamily="50" charset="-127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409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10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480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226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149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13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314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14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978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15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523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16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291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17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950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18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742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19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021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711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20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895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14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534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23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739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24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052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25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691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n-US" altLang="ko-KR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6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90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5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8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55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9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53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내용 개체 틀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맑은 고딕" panose="020B0503020000020004" pitchFamily="50" charset="-127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부제를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 baseline="0">
                <a:solidFill>
                  <a:schemeClr val="bg1"/>
                </a:solidFill>
                <a:latin typeface="맑은 고딕" panose="020B0503020000020004" pitchFamily="50" charset="-127"/>
                <a:cs typeface="Malgun Gothic Semilight" panose="020B0502040204020203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내용 개체 틀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스타일 편집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  <a:endParaRPr lang="ko-KR" altLang="en-US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  <a:endParaRPr lang="ko-KR" altLang="en-US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ko-KR" altLang="en-US" noProof="0">
              <a:solidFill>
                <a:schemeClr val="bg1"/>
              </a:solidFill>
            </a:endParaRPr>
          </a:p>
          <a:p>
            <a:pPr rtl="0"/>
            <a:endParaRPr lang="ko-KR" altLang="en-US" noProof="0">
              <a:solidFill>
                <a:schemeClr val="bg1"/>
              </a:solidFill>
            </a:endParaRPr>
          </a:p>
          <a:p>
            <a:pPr rtl="0"/>
            <a:endParaRPr lang="ko-KR" altLang="en-US" noProof="0">
              <a:solidFill>
                <a:schemeClr val="bg1"/>
              </a:solidFill>
            </a:endParaRPr>
          </a:p>
        </p:txBody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그래픽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defRPr>
            </a:lvl1pPr>
          </a:lstStyle>
          <a:p>
            <a:pPr rtl="0"/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바닥글 개체 틀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4" name="그래픽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그래픽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8" name="텍스트 개체 틀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0" name="텍스트 개체 틀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66928" indent="-28346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59536" indent="-28346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15214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66928" indent="-28346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59536" indent="-28346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15214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</p:txBody>
      </p:sp>
      <p:sp>
        <p:nvSpPr>
          <p:cNvPr id="41" name="그래픽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그래픽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그래픽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8" name="그래픽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래픽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7" name="그래픽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baseline="0" smtClean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defRPr>
            </a:lvl1pPr>
          </a:lstStyle>
          <a:p>
            <a:pPr rtl="0" fontAlgn="base"/>
            <a:r>
              <a:rPr lang="ko-KR" altLang="en-US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여기에 이미지 또는 그래픽을 삽입하려면 클릭하세요</a:t>
            </a:r>
            <a:r>
              <a:rPr lang="en-US" altLang="ko-KR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.</a:t>
            </a:r>
            <a:endParaRPr lang="ko-KR" altLang="en-US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래픽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7" name="그래픽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그래픽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그래픽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1" name="내용 개체 틀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그래픽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그래픽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그래픽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그래픽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내용 개체 틀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편집</a:t>
            </a:r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8" name="그래픽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defRPr>
            </a:lvl1pPr>
          </a:lstStyle>
          <a:p>
            <a:r>
              <a:rPr lang="ko-KR" altLang="en-US" noProof="0"/>
              <a:t>과학 연구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Malgun Gothic Semilight" panose="020B0502040204020203" pitchFamily="50" charset="-127"/>
        </a:defRPr>
      </a:lvl1pPr>
    </p:titleStyle>
    <p:bodyStyle>
      <a:lvl1pPr algn="l" eaLnBrk="1" latinLnBrk="1" hangingPunct="1">
        <a:lnSpc>
          <a:spcPct val="90000"/>
        </a:lnSpc>
        <a:spcBef>
          <a:spcPts val="1000"/>
        </a:spcBef>
        <a:defRPr sz="2800" baseline="0">
          <a:solidFill>
            <a:srgbClr val="73EBF9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800100" indent="-342900" algn="l" defTabSz="914400" rtl="0" eaLnBrk="1" latinLnBrk="1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56400" indent="-342000" algn="l" eaLnBrk="1" latinLnBrk="1" hangingPunct="1">
        <a:lnSpc>
          <a:spcPct val="90000"/>
        </a:lnSpc>
        <a:spcBef>
          <a:spcPts val="500"/>
        </a:spcBef>
        <a:buClr>
          <a:srgbClr val="9405FC"/>
        </a:buClr>
        <a:buFont typeface="Arial" panose="020B0604020202020204" pitchFamily="34" charset="0"/>
        <a:buChar char="•"/>
        <a:defRPr sz="200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marL="1656000" indent="-284400" algn="l" eaLnBrk="1" latinLnBrk="1" hangingPunct="1">
        <a:lnSpc>
          <a:spcPct val="90000"/>
        </a:lnSpc>
        <a:spcBef>
          <a:spcPts val="500"/>
        </a:spcBef>
        <a:buClr>
          <a:srgbClr val="9405FC"/>
        </a:buClr>
        <a:buFont typeface="Arial" panose="020B0604020202020204" pitchFamily="34" charset="0"/>
        <a:buChar char="•"/>
        <a:defRPr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marL="2113200" indent="-284400" algn="l" eaLnBrk="1" latinLnBrk="1" hangingPunct="1">
        <a:lnSpc>
          <a:spcPct val="90000"/>
        </a:lnSpc>
        <a:spcBef>
          <a:spcPts val="500"/>
        </a:spcBef>
        <a:buClr>
          <a:srgbClr val="9405FC"/>
        </a:buClr>
        <a:buFont typeface="Arial" panose="020B0604020202020204" pitchFamily="34" charset="0"/>
        <a:buChar char="•"/>
        <a:defRPr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397560"/>
            <a:ext cx="12191998" cy="1323440"/>
          </a:xfrm>
        </p:spPr>
        <p:txBody>
          <a:bodyPr rtlCol="0"/>
          <a:lstStyle/>
          <a:p>
            <a:pPr rtl="0"/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태나다체 " panose="02000000000000000000" pitchFamily="2" charset="-127"/>
                <a:ea typeface="태나다체 " panose="02000000000000000000" pitchFamily="2" charset="-127"/>
                <a:cs typeface="+mn-cs"/>
              </a:rPr>
              <a:t>Unity</a:t>
            </a:r>
            <a:endParaRPr lang="ko-KR" altLang="en-US" sz="6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721000"/>
            <a:ext cx="12191997" cy="781119"/>
          </a:xfrm>
        </p:spPr>
        <p:txBody>
          <a:bodyPr rtlCol="0"/>
          <a:lstStyle/>
          <a:p>
            <a:pPr rtl="0"/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태나다체 " panose="02000000000000000000" pitchFamily="2" charset="-127"/>
                <a:ea typeface="태나다체 " panose="02000000000000000000" pitchFamily="2" charset="-127"/>
                <a:cs typeface="+mn-cs"/>
              </a:rPr>
              <a:t>Engine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B88445F6-1CC4-49F8-80CF-16F42C6CE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" r="568"/>
          <a:stretch/>
        </p:blipFill>
        <p:spPr>
          <a:xfrm>
            <a:off x="1448084" y="1683189"/>
            <a:ext cx="9295833" cy="517481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 dirty="0"/>
              <a:t>Unity Interface : </a:t>
            </a:r>
            <a:r>
              <a:rPr lang="en-US" altLang="ko-KR"/>
              <a:t>Scene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47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 dirty="0"/>
              <a:t>Unity Interface :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Scene Gizmo View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A3B1EDC-E534-E896-BD3D-23300AF5C1A3}"/>
              </a:ext>
            </a:extLst>
          </p:cNvPr>
          <p:cNvGrpSpPr/>
          <p:nvPr/>
        </p:nvGrpSpPr>
        <p:grpSpPr>
          <a:xfrm>
            <a:off x="2115622" y="1766677"/>
            <a:ext cx="7983058" cy="4726198"/>
            <a:chOff x="978062" y="1384146"/>
            <a:chExt cx="9977691" cy="5896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88445F6-1CC4-49F8-80CF-16F42C6CE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568"/>
            <a:stretch/>
          </p:blipFill>
          <p:spPr>
            <a:xfrm>
              <a:off x="1005171" y="1384146"/>
              <a:ext cx="9949932" cy="5896995"/>
            </a:xfrm>
            <a:prstGeom prst="roundRect">
              <a:avLst>
                <a:gd name="adj" fmla="val 2106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753BDD36-B574-472F-AE81-BEF9086982BA}"/>
                </a:ext>
              </a:extLst>
            </p:cNvPr>
            <p:cNvSpPr/>
            <p:nvPr/>
          </p:nvSpPr>
          <p:spPr>
            <a:xfrm>
              <a:off x="9717638" y="1701959"/>
              <a:ext cx="1238115" cy="1384200"/>
            </a:xfrm>
            <a:prstGeom prst="flowChartProcess">
              <a:avLst/>
            </a:prstGeom>
            <a:noFill/>
            <a:ln w="38100" cap="rnd">
              <a:solidFill>
                <a:srgbClr val="52FEE3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  <a:gd name="connsiteX7" fmla="*/ 234305 w 234305"/>
                        <a:gd name="connsiteY7" fmla="*/ 1261880 h 1261880"/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4305" h="1261880" stroke="0" extrusionOk="0">
                          <a:moveTo>
                            <a:pt x="234305" y="1261880"/>
                          </a:moveTo>
                          <a:cubicBezTo>
                            <a:pt x="169119" y="1261581"/>
                            <a:pt x="115774" y="1253655"/>
                            <a:pt x="117152" y="1242355"/>
                          </a:cubicBezTo>
                          <a:cubicBezTo>
                            <a:pt x="128312" y="1041056"/>
                            <a:pt x="101218" y="835565"/>
                            <a:pt x="117153" y="631410"/>
                          </a:cubicBezTo>
                          <a:cubicBezTo>
                            <a:pt x="110256" y="627362"/>
                            <a:pt x="63822" y="616751"/>
                            <a:pt x="0" y="611885"/>
                          </a:cubicBezTo>
                          <a:cubicBezTo>
                            <a:pt x="64214" y="611618"/>
                            <a:pt x="117724" y="603416"/>
                            <a:pt x="117153" y="592360"/>
                          </a:cubicBezTo>
                          <a:cubicBezTo>
                            <a:pt x="108024" y="493494"/>
                            <a:pt x="113151" y="237470"/>
                            <a:pt x="117153" y="19525"/>
                          </a:cubicBezTo>
                          <a:cubicBezTo>
                            <a:pt x="115134" y="8433"/>
                            <a:pt x="168792" y="764"/>
                            <a:pt x="234306" y="0"/>
                          </a:cubicBezTo>
                          <a:cubicBezTo>
                            <a:pt x="229672" y="376438"/>
                            <a:pt x="222103" y="858210"/>
                            <a:pt x="234305" y="1261880"/>
                          </a:cubicBezTo>
                          <a:close/>
                        </a:path>
                        <a:path w="234305" h="1261880" fill="none" extrusionOk="0">
                          <a:moveTo>
                            <a:pt x="234305" y="1261880"/>
                          </a:moveTo>
                          <a:cubicBezTo>
                            <a:pt x="170823" y="1262563"/>
                            <a:pt x="119200" y="1253630"/>
                            <a:pt x="117152" y="1242355"/>
                          </a:cubicBezTo>
                          <a:cubicBezTo>
                            <a:pt x="98447" y="1035682"/>
                            <a:pt x="134609" y="849334"/>
                            <a:pt x="117153" y="631410"/>
                          </a:cubicBezTo>
                          <a:cubicBezTo>
                            <a:pt x="121074" y="626464"/>
                            <a:pt x="65107" y="616084"/>
                            <a:pt x="0" y="611885"/>
                          </a:cubicBezTo>
                          <a:cubicBezTo>
                            <a:pt x="65224" y="612690"/>
                            <a:pt x="117862" y="604012"/>
                            <a:pt x="117153" y="592360"/>
                          </a:cubicBezTo>
                          <a:cubicBezTo>
                            <a:pt x="139344" y="398108"/>
                            <a:pt x="163612" y="86484"/>
                            <a:pt x="117153" y="19525"/>
                          </a:cubicBezTo>
                          <a:cubicBezTo>
                            <a:pt x="109822" y="9946"/>
                            <a:pt x="166171" y="-2369"/>
                            <a:pt x="23430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5" name="설명선: 굽은 선 4">
              <a:extLst>
                <a:ext uri="{FF2B5EF4-FFF2-40B4-BE49-F238E27FC236}">
                  <a16:creationId xmlns:a16="http://schemas.microsoft.com/office/drawing/2014/main" id="{C2E95087-AB15-4384-8BE5-182D03D7EA5A}"/>
                </a:ext>
              </a:extLst>
            </p:cNvPr>
            <p:cNvSpPr/>
            <p:nvPr/>
          </p:nvSpPr>
          <p:spPr>
            <a:xfrm>
              <a:off x="8112110" y="3256602"/>
              <a:ext cx="1605528" cy="1821639"/>
            </a:xfrm>
            <a:prstGeom prst="borderCallout2">
              <a:avLst>
                <a:gd name="adj1" fmla="val -827"/>
                <a:gd name="adj2" fmla="val 55021"/>
                <a:gd name="adj3" fmla="val -17522"/>
                <a:gd name="adj4" fmla="val 62244"/>
                <a:gd name="adj5" fmla="val -23847"/>
                <a:gd name="adj6" fmla="val 98272"/>
              </a:avLst>
            </a:prstGeom>
            <a:solidFill>
              <a:srgbClr val="CDFFF7"/>
            </a:solidFill>
            <a:ln w="38100" cap="rnd">
              <a:solidFill>
                <a:srgbClr val="52FEE3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  <a:gd name="connsiteX7" fmla="*/ 234305 w 234305"/>
                        <a:gd name="connsiteY7" fmla="*/ 1261880 h 1261880"/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4305" h="1261880" stroke="0" extrusionOk="0">
                          <a:moveTo>
                            <a:pt x="234305" y="1261880"/>
                          </a:moveTo>
                          <a:cubicBezTo>
                            <a:pt x="169119" y="1261581"/>
                            <a:pt x="115774" y="1253655"/>
                            <a:pt x="117152" y="1242355"/>
                          </a:cubicBezTo>
                          <a:cubicBezTo>
                            <a:pt x="128312" y="1041056"/>
                            <a:pt x="101218" y="835565"/>
                            <a:pt x="117153" y="631410"/>
                          </a:cubicBezTo>
                          <a:cubicBezTo>
                            <a:pt x="110256" y="627362"/>
                            <a:pt x="63822" y="616751"/>
                            <a:pt x="0" y="611885"/>
                          </a:cubicBezTo>
                          <a:cubicBezTo>
                            <a:pt x="64214" y="611618"/>
                            <a:pt x="117724" y="603416"/>
                            <a:pt x="117153" y="592360"/>
                          </a:cubicBezTo>
                          <a:cubicBezTo>
                            <a:pt x="108024" y="493494"/>
                            <a:pt x="113151" y="237470"/>
                            <a:pt x="117153" y="19525"/>
                          </a:cubicBezTo>
                          <a:cubicBezTo>
                            <a:pt x="115134" y="8433"/>
                            <a:pt x="168792" y="764"/>
                            <a:pt x="234306" y="0"/>
                          </a:cubicBezTo>
                          <a:cubicBezTo>
                            <a:pt x="229672" y="376438"/>
                            <a:pt x="222103" y="858210"/>
                            <a:pt x="234305" y="1261880"/>
                          </a:cubicBezTo>
                          <a:close/>
                        </a:path>
                        <a:path w="234305" h="1261880" fill="none" extrusionOk="0">
                          <a:moveTo>
                            <a:pt x="234305" y="1261880"/>
                          </a:moveTo>
                          <a:cubicBezTo>
                            <a:pt x="170823" y="1262563"/>
                            <a:pt x="119200" y="1253630"/>
                            <a:pt x="117152" y="1242355"/>
                          </a:cubicBezTo>
                          <a:cubicBezTo>
                            <a:pt x="98447" y="1035682"/>
                            <a:pt x="134609" y="849334"/>
                            <a:pt x="117153" y="631410"/>
                          </a:cubicBezTo>
                          <a:cubicBezTo>
                            <a:pt x="121074" y="626464"/>
                            <a:pt x="65107" y="616084"/>
                            <a:pt x="0" y="611885"/>
                          </a:cubicBezTo>
                          <a:cubicBezTo>
                            <a:pt x="65224" y="612690"/>
                            <a:pt x="117862" y="604012"/>
                            <a:pt x="117153" y="592360"/>
                          </a:cubicBezTo>
                          <a:cubicBezTo>
                            <a:pt x="139344" y="398108"/>
                            <a:pt x="163612" y="86484"/>
                            <a:pt x="117153" y="19525"/>
                          </a:cubicBezTo>
                          <a:cubicBezTo>
                            <a:pt x="109822" y="9946"/>
                            <a:pt x="166171" y="-2369"/>
                            <a:pt x="23430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A6846D1-3EC9-40CE-A90D-47AAFFDC1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95" t="6081" r="4198" b="5965"/>
            <a:stretch/>
          </p:blipFill>
          <p:spPr>
            <a:xfrm>
              <a:off x="8149509" y="3296531"/>
              <a:ext cx="1530731" cy="1741779"/>
            </a:xfrm>
            <a:prstGeom prst="rect">
              <a:avLst/>
            </a:prstGeom>
          </p:spPr>
        </p:pic>
        <p:sp>
          <p:nvSpPr>
            <p:cNvPr id="7" name="순서도: 처리 6">
              <a:extLst>
                <a:ext uri="{FF2B5EF4-FFF2-40B4-BE49-F238E27FC236}">
                  <a16:creationId xmlns:a16="http://schemas.microsoft.com/office/drawing/2014/main" id="{DE9C8F6F-D590-42A0-912B-F5407678C5A1}"/>
                </a:ext>
              </a:extLst>
            </p:cNvPr>
            <p:cNvSpPr/>
            <p:nvPr/>
          </p:nvSpPr>
          <p:spPr>
            <a:xfrm>
              <a:off x="978062" y="1701959"/>
              <a:ext cx="481065" cy="1822841"/>
            </a:xfrm>
            <a:prstGeom prst="flowChartProcess">
              <a:avLst/>
            </a:prstGeom>
            <a:noFill/>
            <a:ln w="38100" cap="rnd">
              <a:solidFill>
                <a:srgbClr val="52FEE3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  <a:gd name="connsiteX7" fmla="*/ 234305 w 234305"/>
                        <a:gd name="connsiteY7" fmla="*/ 1261880 h 1261880"/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4305" h="1261880" stroke="0" extrusionOk="0">
                          <a:moveTo>
                            <a:pt x="234305" y="1261880"/>
                          </a:moveTo>
                          <a:cubicBezTo>
                            <a:pt x="169119" y="1261581"/>
                            <a:pt x="115774" y="1253655"/>
                            <a:pt x="117152" y="1242355"/>
                          </a:cubicBezTo>
                          <a:cubicBezTo>
                            <a:pt x="128312" y="1041056"/>
                            <a:pt x="101218" y="835565"/>
                            <a:pt x="117153" y="631410"/>
                          </a:cubicBezTo>
                          <a:cubicBezTo>
                            <a:pt x="110256" y="627362"/>
                            <a:pt x="63822" y="616751"/>
                            <a:pt x="0" y="611885"/>
                          </a:cubicBezTo>
                          <a:cubicBezTo>
                            <a:pt x="64214" y="611618"/>
                            <a:pt x="117724" y="603416"/>
                            <a:pt x="117153" y="592360"/>
                          </a:cubicBezTo>
                          <a:cubicBezTo>
                            <a:pt x="108024" y="493494"/>
                            <a:pt x="113151" y="237470"/>
                            <a:pt x="117153" y="19525"/>
                          </a:cubicBezTo>
                          <a:cubicBezTo>
                            <a:pt x="115134" y="8433"/>
                            <a:pt x="168792" y="764"/>
                            <a:pt x="234306" y="0"/>
                          </a:cubicBezTo>
                          <a:cubicBezTo>
                            <a:pt x="229672" y="376438"/>
                            <a:pt x="222103" y="858210"/>
                            <a:pt x="234305" y="1261880"/>
                          </a:cubicBezTo>
                          <a:close/>
                        </a:path>
                        <a:path w="234305" h="1261880" fill="none" extrusionOk="0">
                          <a:moveTo>
                            <a:pt x="234305" y="1261880"/>
                          </a:moveTo>
                          <a:cubicBezTo>
                            <a:pt x="170823" y="1262563"/>
                            <a:pt x="119200" y="1253630"/>
                            <a:pt x="117152" y="1242355"/>
                          </a:cubicBezTo>
                          <a:cubicBezTo>
                            <a:pt x="98447" y="1035682"/>
                            <a:pt x="134609" y="849334"/>
                            <a:pt x="117153" y="631410"/>
                          </a:cubicBezTo>
                          <a:cubicBezTo>
                            <a:pt x="121074" y="626464"/>
                            <a:pt x="65107" y="616084"/>
                            <a:pt x="0" y="611885"/>
                          </a:cubicBezTo>
                          <a:cubicBezTo>
                            <a:pt x="65224" y="612690"/>
                            <a:pt x="117862" y="604012"/>
                            <a:pt x="117153" y="592360"/>
                          </a:cubicBezTo>
                          <a:cubicBezTo>
                            <a:pt x="139344" y="398108"/>
                            <a:pt x="163612" y="86484"/>
                            <a:pt x="117153" y="19525"/>
                          </a:cubicBezTo>
                          <a:cubicBezTo>
                            <a:pt x="109822" y="9946"/>
                            <a:pt x="166171" y="-2369"/>
                            <a:pt x="23430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24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 dirty="0"/>
              <a:t>Unity Interface :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Scene Tool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84E9C9-E127-6925-AC4B-2602E4F8188C}"/>
              </a:ext>
            </a:extLst>
          </p:cNvPr>
          <p:cNvGrpSpPr/>
          <p:nvPr/>
        </p:nvGrpSpPr>
        <p:grpSpPr>
          <a:xfrm>
            <a:off x="1530528" y="1679599"/>
            <a:ext cx="9153245" cy="4911724"/>
            <a:chOff x="1107479" y="480503"/>
            <a:chExt cx="9977041" cy="58969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BF4EDB5-6698-4A6C-BC29-74FAEE44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479" y="480503"/>
              <a:ext cx="9977041" cy="5896995"/>
            </a:xfrm>
            <a:prstGeom prst="roundRect">
              <a:avLst>
                <a:gd name="adj" fmla="val 2106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AA5441-205C-43F1-32A0-FFD5DAB9C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3"/>
            <a:stretch/>
          </p:blipFill>
          <p:spPr>
            <a:xfrm>
              <a:off x="4481952" y="777558"/>
              <a:ext cx="4693031" cy="42966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046150D-C419-4304-9852-14E801EAD50F}"/>
                </a:ext>
              </a:extLst>
            </p:cNvPr>
            <p:cNvGrpSpPr/>
            <p:nvPr/>
          </p:nvGrpSpPr>
          <p:grpSpPr>
            <a:xfrm>
              <a:off x="3962244" y="1739722"/>
              <a:ext cx="5913475" cy="2253469"/>
              <a:chOff x="2534654" y="1506911"/>
              <a:chExt cx="4435106" cy="1690102"/>
            </a:xfrm>
          </p:grpSpPr>
          <p:sp>
            <p:nvSpPr>
              <p:cNvPr id="12" name="설명선: 굽은 선 11">
                <a:extLst>
                  <a:ext uri="{FF2B5EF4-FFF2-40B4-BE49-F238E27FC236}">
                    <a16:creationId xmlns:a16="http://schemas.microsoft.com/office/drawing/2014/main" id="{176EA22A-59AA-48F8-867B-680343A536DE}"/>
                  </a:ext>
                </a:extLst>
              </p:cNvPr>
              <p:cNvSpPr/>
              <p:nvPr/>
            </p:nvSpPr>
            <p:spPr>
              <a:xfrm>
                <a:off x="2534654" y="1506911"/>
                <a:ext cx="4435106" cy="1690102"/>
              </a:xfrm>
              <a:prstGeom prst="borderCallout2">
                <a:avLst>
                  <a:gd name="adj1" fmla="val -855"/>
                  <a:gd name="adj2" fmla="val 3166"/>
                  <a:gd name="adj3" fmla="val -12887"/>
                  <a:gd name="adj4" fmla="val 3162"/>
                  <a:gd name="adj5" fmla="val -22132"/>
                  <a:gd name="adj6" fmla="val 12315"/>
                </a:avLst>
              </a:prstGeom>
              <a:solidFill>
                <a:srgbClr val="CDFFF7"/>
              </a:solidFill>
              <a:ln w="38100" cap="rnd">
                <a:solidFill>
                  <a:srgbClr val="52FEE3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234305 w 234305"/>
                          <a:gd name="connsiteY0" fmla="*/ 1261880 h 1261880"/>
                          <a:gd name="connsiteX1" fmla="*/ 117152 w 234305"/>
                          <a:gd name="connsiteY1" fmla="*/ 1242355 h 1261880"/>
                          <a:gd name="connsiteX2" fmla="*/ 117153 w 234305"/>
                          <a:gd name="connsiteY2" fmla="*/ 631410 h 1261880"/>
                          <a:gd name="connsiteX3" fmla="*/ 0 w 234305"/>
                          <a:gd name="connsiteY3" fmla="*/ 611885 h 1261880"/>
                          <a:gd name="connsiteX4" fmla="*/ 117153 w 234305"/>
                          <a:gd name="connsiteY4" fmla="*/ 592360 h 1261880"/>
                          <a:gd name="connsiteX5" fmla="*/ 117153 w 234305"/>
                          <a:gd name="connsiteY5" fmla="*/ 19525 h 1261880"/>
                          <a:gd name="connsiteX6" fmla="*/ 234306 w 234305"/>
                          <a:gd name="connsiteY6" fmla="*/ 0 h 1261880"/>
                          <a:gd name="connsiteX7" fmla="*/ 234305 w 234305"/>
                          <a:gd name="connsiteY7" fmla="*/ 1261880 h 1261880"/>
                          <a:gd name="connsiteX0" fmla="*/ 234305 w 234305"/>
                          <a:gd name="connsiteY0" fmla="*/ 1261880 h 1261880"/>
                          <a:gd name="connsiteX1" fmla="*/ 117152 w 234305"/>
                          <a:gd name="connsiteY1" fmla="*/ 1242355 h 1261880"/>
                          <a:gd name="connsiteX2" fmla="*/ 117153 w 234305"/>
                          <a:gd name="connsiteY2" fmla="*/ 631410 h 1261880"/>
                          <a:gd name="connsiteX3" fmla="*/ 0 w 234305"/>
                          <a:gd name="connsiteY3" fmla="*/ 611885 h 1261880"/>
                          <a:gd name="connsiteX4" fmla="*/ 117153 w 234305"/>
                          <a:gd name="connsiteY4" fmla="*/ 592360 h 1261880"/>
                          <a:gd name="connsiteX5" fmla="*/ 117153 w 234305"/>
                          <a:gd name="connsiteY5" fmla="*/ 19525 h 1261880"/>
                          <a:gd name="connsiteX6" fmla="*/ 234306 w 234305"/>
                          <a:gd name="connsiteY6" fmla="*/ 0 h 12618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34305" h="1261880" stroke="0" extrusionOk="0">
                            <a:moveTo>
                              <a:pt x="234305" y="1261880"/>
                            </a:moveTo>
                            <a:cubicBezTo>
                              <a:pt x="169119" y="1261581"/>
                              <a:pt x="115774" y="1253655"/>
                              <a:pt x="117152" y="1242355"/>
                            </a:cubicBezTo>
                            <a:cubicBezTo>
                              <a:pt x="128312" y="1041056"/>
                              <a:pt x="101218" y="835565"/>
                              <a:pt x="117153" y="631410"/>
                            </a:cubicBezTo>
                            <a:cubicBezTo>
                              <a:pt x="110256" y="627362"/>
                              <a:pt x="63822" y="616751"/>
                              <a:pt x="0" y="611885"/>
                            </a:cubicBezTo>
                            <a:cubicBezTo>
                              <a:pt x="64214" y="611618"/>
                              <a:pt x="117724" y="603416"/>
                              <a:pt x="117153" y="592360"/>
                            </a:cubicBezTo>
                            <a:cubicBezTo>
                              <a:pt x="108024" y="493494"/>
                              <a:pt x="113151" y="237470"/>
                              <a:pt x="117153" y="19525"/>
                            </a:cubicBezTo>
                            <a:cubicBezTo>
                              <a:pt x="115134" y="8433"/>
                              <a:pt x="168792" y="764"/>
                              <a:pt x="234306" y="0"/>
                            </a:cubicBezTo>
                            <a:cubicBezTo>
                              <a:pt x="229672" y="376438"/>
                              <a:pt x="222103" y="858210"/>
                              <a:pt x="234305" y="1261880"/>
                            </a:cubicBezTo>
                            <a:close/>
                          </a:path>
                          <a:path w="234305" h="1261880" fill="none" extrusionOk="0">
                            <a:moveTo>
                              <a:pt x="234305" y="1261880"/>
                            </a:moveTo>
                            <a:cubicBezTo>
                              <a:pt x="170823" y="1262563"/>
                              <a:pt x="119200" y="1253630"/>
                              <a:pt x="117152" y="1242355"/>
                            </a:cubicBezTo>
                            <a:cubicBezTo>
                              <a:pt x="98447" y="1035682"/>
                              <a:pt x="134609" y="849334"/>
                              <a:pt x="117153" y="631410"/>
                            </a:cubicBezTo>
                            <a:cubicBezTo>
                              <a:pt x="121074" y="626464"/>
                              <a:pt x="65107" y="616084"/>
                              <a:pt x="0" y="611885"/>
                            </a:cubicBezTo>
                            <a:cubicBezTo>
                              <a:pt x="65224" y="612690"/>
                              <a:pt x="117862" y="604012"/>
                              <a:pt x="117153" y="592360"/>
                            </a:cubicBezTo>
                            <a:cubicBezTo>
                              <a:pt x="139344" y="398108"/>
                              <a:pt x="163612" y="86484"/>
                              <a:pt x="117153" y="19525"/>
                            </a:cubicBezTo>
                            <a:cubicBezTo>
                              <a:pt x="109822" y="9946"/>
                              <a:pt x="166171" y="-2369"/>
                              <a:pt x="234306" y="0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381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400" dirty="0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D1AA60E-6C97-4341-AB79-79DEB2F2B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5926" y="1547549"/>
                <a:ext cx="3492987" cy="1619476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00DEA05-5742-4BD4-AC2C-A39CD44BF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2113" y="1547549"/>
                <a:ext cx="830770" cy="16194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707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 dirty="0"/>
              <a:t>Unity Interface : </a:t>
            </a:r>
            <a:r>
              <a:rPr lang="en-US" altLang="ko-KR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Hierachy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2F47BE-ED08-6213-CDB1-70CA55DFA633}"/>
              </a:ext>
            </a:extLst>
          </p:cNvPr>
          <p:cNvGrpSpPr/>
          <p:nvPr/>
        </p:nvGrpSpPr>
        <p:grpSpPr>
          <a:xfrm>
            <a:off x="2118697" y="1426972"/>
            <a:ext cx="8165613" cy="5253528"/>
            <a:chOff x="1107479" y="1104241"/>
            <a:chExt cx="9977041" cy="5896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181C9C6-D6AB-4E5B-B7FD-8A17B28AD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479" y="1104241"/>
              <a:ext cx="9977041" cy="5896995"/>
            </a:xfrm>
            <a:prstGeom prst="roundRect">
              <a:avLst>
                <a:gd name="adj" fmla="val 2106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4AA0B5E6-C9CE-4529-95B4-FF6FF5F1B54E}"/>
                </a:ext>
              </a:extLst>
            </p:cNvPr>
            <p:cNvSpPr/>
            <p:nvPr/>
          </p:nvSpPr>
          <p:spPr>
            <a:xfrm>
              <a:off x="7942539" y="1840019"/>
              <a:ext cx="3141981" cy="5092955"/>
            </a:xfrm>
            <a:prstGeom prst="flowChartProcess">
              <a:avLst/>
            </a:prstGeom>
            <a:noFill/>
            <a:ln w="38100" cap="rnd">
              <a:solidFill>
                <a:srgbClr val="52FEE3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  <a:gd name="connsiteX7" fmla="*/ 234305 w 234305"/>
                        <a:gd name="connsiteY7" fmla="*/ 1261880 h 1261880"/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4305" h="1261880" stroke="0" extrusionOk="0">
                          <a:moveTo>
                            <a:pt x="234305" y="1261880"/>
                          </a:moveTo>
                          <a:cubicBezTo>
                            <a:pt x="169119" y="1261581"/>
                            <a:pt x="115774" y="1253655"/>
                            <a:pt x="117152" y="1242355"/>
                          </a:cubicBezTo>
                          <a:cubicBezTo>
                            <a:pt x="128312" y="1041056"/>
                            <a:pt x="101218" y="835565"/>
                            <a:pt x="117153" y="631410"/>
                          </a:cubicBezTo>
                          <a:cubicBezTo>
                            <a:pt x="110256" y="627362"/>
                            <a:pt x="63822" y="616751"/>
                            <a:pt x="0" y="611885"/>
                          </a:cubicBezTo>
                          <a:cubicBezTo>
                            <a:pt x="64214" y="611618"/>
                            <a:pt x="117724" y="603416"/>
                            <a:pt x="117153" y="592360"/>
                          </a:cubicBezTo>
                          <a:cubicBezTo>
                            <a:pt x="108024" y="493494"/>
                            <a:pt x="113151" y="237470"/>
                            <a:pt x="117153" y="19525"/>
                          </a:cubicBezTo>
                          <a:cubicBezTo>
                            <a:pt x="115134" y="8433"/>
                            <a:pt x="168792" y="764"/>
                            <a:pt x="234306" y="0"/>
                          </a:cubicBezTo>
                          <a:cubicBezTo>
                            <a:pt x="229672" y="376438"/>
                            <a:pt x="222103" y="858210"/>
                            <a:pt x="234305" y="1261880"/>
                          </a:cubicBezTo>
                          <a:close/>
                        </a:path>
                        <a:path w="234305" h="1261880" fill="none" extrusionOk="0">
                          <a:moveTo>
                            <a:pt x="234305" y="1261880"/>
                          </a:moveTo>
                          <a:cubicBezTo>
                            <a:pt x="170823" y="1262563"/>
                            <a:pt x="119200" y="1253630"/>
                            <a:pt x="117152" y="1242355"/>
                          </a:cubicBezTo>
                          <a:cubicBezTo>
                            <a:pt x="98447" y="1035682"/>
                            <a:pt x="134609" y="849334"/>
                            <a:pt x="117153" y="631410"/>
                          </a:cubicBezTo>
                          <a:cubicBezTo>
                            <a:pt x="121074" y="626464"/>
                            <a:pt x="65107" y="616084"/>
                            <a:pt x="0" y="611885"/>
                          </a:cubicBezTo>
                          <a:cubicBezTo>
                            <a:pt x="65224" y="612690"/>
                            <a:pt x="117862" y="604012"/>
                            <a:pt x="117153" y="592360"/>
                          </a:cubicBezTo>
                          <a:cubicBezTo>
                            <a:pt x="139344" y="398108"/>
                            <a:pt x="163612" y="86484"/>
                            <a:pt x="117153" y="19525"/>
                          </a:cubicBezTo>
                          <a:cubicBezTo>
                            <a:pt x="109822" y="9946"/>
                            <a:pt x="166171" y="-2369"/>
                            <a:pt x="23430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F1C742-3881-4AED-88A5-57657A9A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301" y="1216281"/>
              <a:ext cx="3357953" cy="5702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166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 dirty="0"/>
              <a:t>Unity Interface :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Inspector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84013C-B383-0614-F634-F673519528E7}"/>
              </a:ext>
            </a:extLst>
          </p:cNvPr>
          <p:cNvGrpSpPr/>
          <p:nvPr/>
        </p:nvGrpSpPr>
        <p:grpSpPr>
          <a:xfrm>
            <a:off x="2237033" y="1690688"/>
            <a:ext cx="7896672" cy="4686810"/>
            <a:chOff x="1107479" y="480503"/>
            <a:chExt cx="9977041" cy="58969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2C68A8-BFA3-4EEA-A19A-C4697D9EE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23"/>
            <a:stretch/>
          </p:blipFill>
          <p:spPr>
            <a:xfrm>
              <a:off x="1107479" y="480503"/>
              <a:ext cx="9977041" cy="5896995"/>
            </a:xfrm>
            <a:prstGeom prst="roundRect">
              <a:avLst>
                <a:gd name="adj" fmla="val 2106"/>
              </a:avLst>
            </a:prstGeom>
            <a:solidFill>
              <a:schemeClr val="tx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8" name="순서도: 처리 7">
              <a:extLst>
                <a:ext uri="{FF2B5EF4-FFF2-40B4-BE49-F238E27FC236}">
                  <a16:creationId xmlns:a16="http://schemas.microsoft.com/office/drawing/2014/main" id="{555E8514-E331-4EF4-BE7E-CE5329DB8E16}"/>
                </a:ext>
              </a:extLst>
            </p:cNvPr>
            <p:cNvSpPr/>
            <p:nvPr/>
          </p:nvSpPr>
          <p:spPr>
            <a:xfrm>
              <a:off x="7830831" y="608080"/>
              <a:ext cx="3141981" cy="5583753"/>
            </a:xfrm>
            <a:prstGeom prst="flowChartProcess">
              <a:avLst/>
            </a:prstGeom>
            <a:noFill/>
            <a:ln w="38100" cap="rnd">
              <a:solidFill>
                <a:srgbClr val="52FEE3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  <a:gd name="connsiteX7" fmla="*/ 234305 w 234305"/>
                        <a:gd name="connsiteY7" fmla="*/ 1261880 h 1261880"/>
                        <a:gd name="connsiteX0" fmla="*/ 234305 w 234305"/>
                        <a:gd name="connsiteY0" fmla="*/ 1261880 h 1261880"/>
                        <a:gd name="connsiteX1" fmla="*/ 117152 w 234305"/>
                        <a:gd name="connsiteY1" fmla="*/ 1242355 h 1261880"/>
                        <a:gd name="connsiteX2" fmla="*/ 117153 w 234305"/>
                        <a:gd name="connsiteY2" fmla="*/ 631410 h 1261880"/>
                        <a:gd name="connsiteX3" fmla="*/ 0 w 234305"/>
                        <a:gd name="connsiteY3" fmla="*/ 611885 h 1261880"/>
                        <a:gd name="connsiteX4" fmla="*/ 117153 w 234305"/>
                        <a:gd name="connsiteY4" fmla="*/ 592360 h 1261880"/>
                        <a:gd name="connsiteX5" fmla="*/ 117153 w 234305"/>
                        <a:gd name="connsiteY5" fmla="*/ 19525 h 1261880"/>
                        <a:gd name="connsiteX6" fmla="*/ 234306 w 234305"/>
                        <a:gd name="connsiteY6" fmla="*/ 0 h 12618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4305" h="1261880" stroke="0" extrusionOk="0">
                          <a:moveTo>
                            <a:pt x="234305" y="1261880"/>
                          </a:moveTo>
                          <a:cubicBezTo>
                            <a:pt x="169119" y="1261581"/>
                            <a:pt x="115774" y="1253655"/>
                            <a:pt x="117152" y="1242355"/>
                          </a:cubicBezTo>
                          <a:cubicBezTo>
                            <a:pt x="128312" y="1041056"/>
                            <a:pt x="101218" y="835565"/>
                            <a:pt x="117153" y="631410"/>
                          </a:cubicBezTo>
                          <a:cubicBezTo>
                            <a:pt x="110256" y="627362"/>
                            <a:pt x="63822" y="616751"/>
                            <a:pt x="0" y="611885"/>
                          </a:cubicBezTo>
                          <a:cubicBezTo>
                            <a:pt x="64214" y="611618"/>
                            <a:pt x="117724" y="603416"/>
                            <a:pt x="117153" y="592360"/>
                          </a:cubicBezTo>
                          <a:cubicBezTo>
                            <a:pt x="108024" y="493494"/>
                            <a:pt x="113151" y="237470"/>
                            <a:pt x="117153" y="19525"/>
                          </a:cubicBezTo>
                          <a:cubicBezTo>
                            <a:pt x="115134" y="8433"/>
                            <a:pt x="168792" y="764"/>
                            <a:pt x="234306" y="0"/>
                          </a:cubicBezTo>
                          <a:cubicBezTo>
                            <a:pt x="229672" y="376438"/>
                            <a:pt x="222103" y="858210"/>
                            <a:pt x="234305" y="1261880"/>
                          </a:cubicBezTo>
                          <a:close/>
                        </a:path>
                        <a:path w="234305" h="1261880" fill="none" extrusionOk="0">
                          <a:moveTo>
                            <a:pt x="234305" y="1261880"/>
                          </a:moveTo>
                          <a:cubicBezTo>
                            <a:pt x="170823" y="1262563"/>
                            <a:pt x="119200" y="1253630"/>
                            <a:pt x="117152" y="1242355"/>
                          </a:cubicBezTo>
                          <a:cubicBezTo>
                            <a:pt x="98447" y="1035682"/>
                            <a:pt x="134609" y="849334"/>
                            <a:pt x="117153" y="631410"/>
                          </a:cubicBezTo>
                          <a:cubicBezTo>
                            <a:pt x="121074" y="626464"/>
                            <a:pt x="65107" y="616084"/>
                            <a:pt x="0" y="611885"/>
                          </a:cubicBezTo>
                          <a:cubicBezTo>
                            <a:pt x="65224" y="612690"/>
                            <a:pt x="117862" y="604012"/>
                            <a:pt x="117153" y="592360"/>
                          </a:cubicBezTo>
                          <a:cubicBezTo>
                            <a:pt x="139344" y="398108"/>
                            <a:pt x="163612" y="86484"/>
                            <a:pt x="117153" y="19525"/>
                          </a:cubicBezTo>
                          <a:cubicBezTo>
                            <a:pt x="109822" y="9946"/>
                            <a:pt x="166171" y="-2369"/>
                            <a:pt x="23430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315C42D-AC89-4630-91AD-7AA84983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762" y="767690"/>
              <a:ext cx="5658773" cy="5041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866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 dirty="0"/>
              <a:t>Unity Interface :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Console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320628-980A-A874-248C-3B577AC61936}"/>
              </a:ext>
            </a:extLst>
          </p:cNvPr>
          <p:cNvGrpSpPr/>
          <p:nvPr/>
        </p:nvGrpSpPr>
        <p:grpSpPr>
          <a:xfrm>
            <a:off x="1664934" y="1656431"/>
            <a:ext cx="9221806" cy="4891838"/>
            <a:chOff x="1148566" y="1496929"/>
            <a:chExt cx="10194083" cy="547778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9580B0B-B7DA-4E45-B473-749D1884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566" y="1496929"/>
              <a:ext cx="5881832" cy="5477788"/>
            </a:xfrm>
            <a:prstGeom prst="snip2DiagRect">
              <a:avLst>
                <a:gd name="adj1" fmla="val 0"/>
                <a:gd name="adj2" fmla="val 3312"/>
              </a:avLst>
            </a:prstGeom>
            <a:ln w="25400">
              <a:gradFill>
                <a:gsLst>
                  <a:gs pos="0">
                    <a:srgbClr val="52FEE3"/>
                  </a:gs>
                  <a:gs pos="59000">
                    <a:srgbClr val="002AAE"/>
                  </a:gs>
                  <a:gs pos="100000">
                    <a:srgbClr val="002AAE"/>
                  </a:gs>
                </a:gsLst>
                <a:lin ang="5400000" scaled="1"/>
              </a:gradFill>
            </a:ln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89EA50F-903E-4843-8D35-D2D8DA3BEBDB}"/>
                </a:ext>
              </a:extLst>
            </p:cNvPr>
            <p:cNvSpPr/>
            <p:nvPr/>
          </p:nvSpPr>
          <p:spPr>
            <a:xfrm>
              <a:off x="7214190" y="1524407"/>
              <a:ext cx="4128459" cy="43379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Clear On Play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29791D5-6239-4A4D-A839-EAAE7AE60092}"/>
                </a:ext>
              </a:extLst>
            </p:cNvPr>
            <p:cNvSpPr/>
            <p:nvPr/>
          </p:nvSpPr>
          <p:spPr>
            <a:xfrm>
              <a:off x="7214190" y="2082879"/>
              <a:ext cx="4128459" cy="43379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Clear On Build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741F5CB-0E2A-40A8-A179-0C0F2C630A33}"/>
                </a:ext>
              </a:extLst>
            </p:cNvPr>
            <p:cNvSpPr/>
            <p:nvPr/>
          </p:nvSpPr>
          <p:spPr>
            <a:xfrm>
              <a:off x="7214190" y="2641351"/>
              <a:ext cx="4128459" cy="43379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Clear on Recompile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E6187FE-B987-420E-84F9-95E877508268}"/>
                </a:ext>
              </a:extLst>
            </p:cNvPr>
            <p:cNvSpPr/>
            <p:nvPr/>
          </p:nvSpPr>
          <p:spPr>
            <a:xfrm>
              <a:off x="7214190" y="3199823"/>
              <a:ext cx="4128459" cy="43379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Messages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5AC0D71-2910-4780-8A11-FF0DEE37D062}"/>
                </a:ext>
              </a:extLst>
            </p:cNvPr>
            <p:cNvSpPr/>
            <p:nvPr/>
          </p:nvSpPr>
          <p:spPr>
            <a:xfrm>
              <a:off x="7214190" y="3758295"/>
              <a:ext cx="4128459" cy="43379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Warnings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2C532DF-DF1D-421A-BCBE-B270E2608E02}"/>
                </a:ext>
              </a:extLst>
            </p:cNvPr>
            <p:cNvSpPr/>
            <p:nvPr/>
          </p:nvSpPr>
          <p:spPr>
            <a:xfrm>
              <a:off x="7214190" y="4316767"/>
              <a:ext cx="4128459" cy="43379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Errors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9236F55-E91D-462B-B876-E377CDD43940}"/>
                </a:ext>
              </a:extLst>
            </p:cNvPr>
            <p:cNvSpPr/>
            <p:nvPr/>
          </p:nvSpPr>
          <p:spPr>
            <a:xfrm>
              <a:off x="7214190" y="4875239"/>
              <a:ext cx="4128459" cy="43379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Adjust line count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AE3EE2D-8442-48FA-BAF7-A12221C29B9A}"/>
                </a:ext>
              </a:extLst>
            </p:cNvPr>
            <p:cNvSpPr/>
            <p:nvPr/>
          </p:nvSpPr>
          <p:spPr>
            <a:xfrm>
              <a:off x="7214190" y="5433711"/>
              <a:ext cx="4128459" cy="433797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Stack 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52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spc="0" baseline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Unity </a:t>
            </a:r>
            <a:r>
              <a:rPr lang="ko-KR" altLang="en-US" kern="1200" spc="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GameObject</a:t>
            </a:r>
            <a:endParaRPr lang="ko-KR" altLang="en-US" kern="1200" spc="0" baseline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BA052D8-8087-6C5A-582E-169303595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88" y="2267013"/>
            <a:ext cx="9683224" cy="2323973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49B22C5-6C11-FE5D-44B1-C128305F2E77}"/>
              </a:ext>
            </a:extLst>
          </p:cNvPr>
          <p:cNvSpPr/>
          <p:nvPr/>
        </p:nvSpPr>
        <p:spPr>
          <a:xfrm>
            <a:off x="838200" y="4962744"/>
            <a:ext cx="10515600" cy="1234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Polygon, Light, Component, Sound,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 모든 것들 다 </a:t>
            </a:r>
            <a:r>
              <a:rPr lang="en-US" altLang="ko-K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endParaRPr lang="en-US" altLang="ko-K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97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spc="0" baseline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Unity</a:t>
            </a:r>
            <a:r>
              <a:rPr lang="ko-KR" altLang="en-US" kern="1200" spc="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kern="1200" spc="0" baseline="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GameObject</a:t>
            </a:r>
            <a:r>
              <a:rPr lang="ko-KR" altLang="en-US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Inspector</a:t>
            </a:r>
            <a:endParaRPr lang="ko-KR" altLang="en-US" kern="1200" spc="0" baseline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580B0B-B7DA-4E45-B473-749D18843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r="13850"/>
          <a:stretch/>
        </p:blipFill>
        <p:spPr>
          <a:xfrm>
            <a:off x="1231900" y="1701075"/>
            <a:ext cx="4752486" cy="4426021"/>
          </a:xfrm>
          <a:prstGeom prst="snip2DiagRect">
            <a:avLst>
              <a:gd name="adj1" fmla="val 0"/>
              <a:gd name="adj2" fmla="val 3312"/>
            </a:avLst>
          </a:prstGeom>
          <a:ln w="25400">
            <a:gradFill>
              <a:gsLst>
                <a:gs pos="0">
                  <a:srgbClr val="52FEE3"/>
                </a:gs>
                <a:gs pos="59000">
                  <a:srgbClr val="002AAE"/>
                </a:gs>
                <a:gs pos="100000">
                  <a:srgbClr val="002AAE"/>
                </a:gs>
              </a:gsLst>
              <a:lin ang="5400000" scaled="1"/>
            </a:gra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CDC08C-1B2F-FCC7-4D96-53643F72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7843"/>
          <a:stretch/>
        </p:blipFill>
        <p:spPr>
          <a:xfrm>
            <a:off x="6601314" y="1705791"/>
            <a:ext cx="4752486" cy="4426021"/>
          </a:xfrm>
          <a:prstGeom prst="snip2DiagRect">
            <a:avLst>
              <a:gd name="adj1" fmla="val 0"/>
              <a:gd name="adj2" fmla="val 3312"/>
            </a:avLst>
          </a:prstGeom>
          <a:ln w="25400">
            <a:gradFill>
              <a:gsLst>
                <a:gs pos="0">
                  <a:srgbClr val="52FEE3"/>
                </a:gs>
                <a:gs pos="59000">
                  <a:srgbClr val="002AAE"/>
                </a:gs>
                <a:gs pos="100000">
                  <a:srgbClr val="002AAE"/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353228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038296-3814-44E6-EF7D-CCEBD5605CE1}"/>
              </a:ext>
            </a:extLst>
          </p:cNvPr>
          <p:cNvSpPr/>
          <p:nvPr/>
        </p:nvSpPr>
        <p:spPr>
          <a:xfrm>
            <a:off x="437292" y="1431234"/>
            <a:ext cx="11428137" cy="529613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spc="0" baseline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Unity</a:t>
            </a:r>
            <a:r>
              <a:rPr lang="ko-KR" altLang="en-US" kern="1200" spc="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kern="1200" spc="0" baseline="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GameObject</a:t>
            </a:r>
            <a:r>
              <a:rPr lang="ko-KR" altLang="en-US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Transform</a:t>
            </a:r>
            <a:endParaRPr lang="ko-KR" altLang="en-US" kern="1200" spc="0" baseline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CDC08C-1B2F-FCC7-4D96-53643F72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7843"/>
          <a:stretch/>
        </p:blipFill>
        <p:spPr>
          <a:xfrm>
            <a:off x="654928" y="1698265"/>
            <a:ext cx="5148262" cy="4794610"/>
          </a:xfrm>
          <a:prstGeom prst="snip2DiagRect">
            <a:avLst>
              <a:gd name="adj1" fmla="val 0"/>
              <a:gd name="adj2" fmla="val 3312"/>
            </a:avLst>
          </a:prstGeom>
          <a:ln w="25400">
            <a:gradFill>
              <a:gsLst>
                <a:gs pos="0">
                  <a:srgbClr val="52FEE3"/>
                </a:gs>
                <a:gs pos="59000">
                  <a:srgbClr val="002AAE"/>
                </a:gs>
                <a:gs pos="100000">
                  <a:srgbClr val="002AAE"/>
                </a:gs>
              </a:gsLst>
              <a:lin ang="5400000" scaled="1"/>
            </a:gra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990FE8-CCB7-62EF-C0D6-BE852FD43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5" y="1690688"/>
            <a:ext cx="4851415" cy="1857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8D4BE6-8245-F735-48BE-650C04208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2" y="4290704"/>
            <a:ext cx="4547854" cy="193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spc="0" baseline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Unity</a:t>
            </a:r>
            <a:r>
              <a:rPr lang="ko-KR" altLang="en-US" kern="1200" spc="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kern="1200" spc="0" baseline="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GameObject</a:t>
            </a:r>
            <a:r>
              <a:rPr lang="ko-KR" altLang="en-US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Vector</a:t>
            </a:r>
            <a:endParaRPr lang="ko-KR" altLang="en-US" kern="1200" spc="0" baseline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52ED5-21F5-250E-572D-5374B4E2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2517058"/>
            <a:ext cx="48133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1BE2FF-B43F-9A9B-22BE-C2D00B58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93" y="1498627"/>
            <a:ext cx="27305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4CFE6B-15E5-5D38-173D-AF7ADD97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93" y="4769545"/>
            <a:ext cx="28956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8"/>
            <a:ext cx="7279281" cy="1341916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dirty="0"/>
              <a:t>3D </a:t>
            </a:r>
            <a:r>
              <a:rPr lang="ko-KR" altLang="en-US" dirty="0"/>
              <a:t>및 </a:t>
            </a:r>
            <a:r>
              <a:rPr lang="en-US" altLang="ko-KR" dirty="0"/>
              <a:t>2D </a:t>
            </a:r>
            <a:r>
              <a:rPr lang="ko-KR" altLang="en-US" dirty="0"/>
              <a:t>비디오 게임의 개발 환경을 제공하는 게임 엔진이자</a:t>
            </a:r>
            <a:r>
              <a:rPr lang="en-US" altLang="ko-KR" dirty="0"/>
              <a:t>,</a:t>
            </a:r>
          </a:p>
          <a:p>
            <a:pPr rtl="0">
              <a:lnSpc>
                <a:spcPct val="100000"/>
              </a:lnSpc>
            </a:pPr>
            <a:r>
              <a:rPr lang="en-US" altLang="ko-KR" dirty="0"/>
              <a:t>3D </a:t>
            </a:r>
            <a:r>
              <a:rPr lang="ko-KR" altLang="en-US" dirty="0"/>
              <a:t>애니메이션과 건축 시각화</a:t>
            </a:r>
            <a:r>
              <a:rPr lang="en-US" altLang="ko-KR" dirty="0"/>
              <a:t>, </a:t>
            </a:r>
            <a:r>
              <a:rPr lang="ko-KR" altLang="en-US" dirty="0"/>
              <a:t>가상현실</a:t>
            </a:r>
            <a:r>
              <a:rPr lang="en-US" altLang="ko-KR" dirty="0"/>
              <a:t>(VR) </a:t>
            </a:r>
            <a:r>
              <a:rPr lang="ko-KR" altLang="en-US" dirty="0"/>
              <a:t>등 </a:t>
            </a:r>
            <a:endParaRPr lang="en-US" altLang="ko-KR" dirty="0"/>
          </a:p>
          <a:p>
            <a:pPr rtl="0">
              <a:lnSpc>
                <a:spcPct val="100000"/>
              </a:lnSpc>
            </a:pPr>
            <a:r>
              <a:rPr lang="ko-KR" altLang="en-US" dirty="0"/>
              <a:t>인터랙티브 콘텐츠 제작을 위한 통합 제작 도구이다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spc="0" baseline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Unity</a:t>
            </a:r>
            <a:r>
              <a:rPr lang="ko-KR" altLang="en-US" kern="1200" spc="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kern="1200" spc="0" baseline="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GameObject</a:t>
            </a:r>
            <a:r>
              <a:rPr lang="ko-KR" altLang="en-US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Vector</a:t>
            </a:r>
            <a:endParaRPr lang="ko-KR" altLang="en-US" kern="1200" spc="0" baseline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52ED5-21F5-250E-572D-5374B4E2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2517058"/>
            <a:ext cx="48133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1BE2FF-B43F-9A9B-22BE-C2D00B58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93" y="1498627"/>
            <a:ext cx="27305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4CFE6B-15E5-5D38-173D-AF7ADD97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93" y="4769545"/>
            <a:ext cx="28956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18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spc="0" baseline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Unity </a:t>
            </a:r>
            <a:r>
              <a:rPr lang="ko-KR" altLang="en-US" kern="1200" spc="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GameObject </a:t>
            </a:r>
            <a:r>
              <a:rPr lang="en-US" altLang="ko-KR" kern="1200" spc="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en-US" altLang="ko-KR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Component</a:t>
            </a:r>
            <a:endParaRPr lang="ko-KR" altLang="en-US" kern="1200" spc="0" baseline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CDC08C-1B2F-FCC7-4D96-53643F72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9" b="18429"/>
          <a:stretch/>
        </p:blipFill>
        <p:spPr>
          <a:xfrm>
            <a:off x="1485867" y="1686495"/>
            <a:ext cx="5086781" cy="4737352"/>
          </a:xfrm>
          <a:prstGeom prst="snip2DiagRect">
            <a:avLst>
              <a:gd name="adj1" fmla="val 0"/>
              <a:gd name="adj2" fmla="val 3312"/>
            </a:avLst>
          </a:prstGeom>
          <a:ln w="25400">
            <a:gradFill>
              <a:gsLst>
                <a:gs pos="0">
                  <a:srgbClr val="52FEE3"/>
                </a:gs>
                <a:gs pos="59000">
                  <a:srgbClr val="002AAE"/>
                </a:gs>
                <a:gs pos="100000">
                  <a:srgbClr val="002AAE"/>
                </a:gs>
              </a:gsLst>
              <a:lin ang="5400000" scaled="1"/>
            </a:gra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EDDB90-9DB6-BA48-85C5-DBD65E72B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10" y="1690688"/>
            <a:ext cx="2906149" cy="47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0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470820-E339-EDD1-3A0E-152C2B140290}"/>
              </a:ext>
            </a:extLst>
          </p:cNvPr>
          <p:cNvSpPr/>
          <p:nvPr/>
        </p:nvSpPr>
        <p:spPr>
          <a:xfrm>
            <a:off x="437292" y="1431234"/>
            <a:ext cx="11428137" cy="529613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spc="0" baseline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Unity</a:t>
            </a:r>
            <a:r>
              <a:rPr lang="ko-KR" altLang="en-US" kern="1200" spc="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kern="1200" spc="0" baseline="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GameObject</a:t>
            </a:r>
            <a:r>
              <a:rPr lang="ko-KR" altLang="en-US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en-US" altLang="ko-KR" kern="1200" spc="0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: </a:t>
            </a:r>
            <a:r>
              <a:rPr lang="en-US" altLang="ko-KR" dirty="0" err="1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MonoBehaviour</a:t>
            </a:r>
            <a:endParaRPr lang="ko-KR" altLang="en-US" kern="1200" spc="0" baseline="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DC08C-1B2F-FCC7-4D96-53643F72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112"/>
          <a:stretch/>
        </p:blipFill>
        <p:spPr>
          <a:xfrm>
            <a:off x="1202459" y="1690688"/>
            <a:ext cx="5055466" cy="4708188"/>
          </a:xfrm>
          <a:prstGeom prst="snip2DiagRect">
            <a:avLst>
              <a:gd name="adj1" fmla="val 0"/>
              <a:gd name="adj2" fmla="val 3312"/>
            </a:avLst>
          </a:prstGeom>
          <a:ln w="25400">
            <a:gradFill>
              <a:gsLst>
                <a:gs pos="0">
                  <a:srgbClr val="52FEE3"/>
                </a:gs>
                <a:gs pos="59000">
                  <a:srgbClr val="002AAE"/>
                </a:gs>
                <a:gs pos="100000">
                  <a:srgbClr val="002AAE"/>
                </a:gs>
              </a:gsLst>
              <a:lin ang="5400000" scaled="1"/>
            </a:gra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A98BDF9-8CDD-2A24-D6F8-EE6573486134}"/>
              </a:ext>
            </a:extLst>
          </p:cNvPr>
          <p:cNvSpPr/>
          <p:nvPr/>
        </p:nvSpPr>
        <p:spPr>
          <a:xfrm>
            <a:off x="6622184" y="1690688"/>
            <a:ext cx="4128459" cy="433797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 Editor Mode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43058E-901B-9FE2-9FC5-7B06AEFD89C5}"/>
              </a:ext>
            </a:extLst>
          </p:cNvPr>
          <p:cNvSpPr/>
          <p:nvPr/>
        </p:nvSpPr>
        <p:spPr>
          <a:xfrm>
            <a:off x="6622184" y="2249160"/>
            <a:ext cx="4128459" cy="433797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Startup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DD9294-0A8B-19DD-7418-B442CA2AAE2D}"/>
              </a:ext>
            </a:extLst>
          </p:cNvPr>
          <p:cNvSpPr/>
          <p:nvPr/>
        </p:nvSpPr>
        <p:spPr>
          <a:xfrm>
            <a:off x="6622184" y="2807632"/>
            <a:ext cx="4128459" cy="433797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Updates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78C37B-8504-2B03-06EB-CAD609945707}"/>
              </a:ext>
            </a:extLst>
          </p:cNvPr>
          <p:cNvSpPr/>
          <p:nvPr/>
        </p:nvSpPr>
        <p:spPr>
          <a:xfrm>
            <a:off x="6622184" y="3366104"/>
            <a:ext cx="4128459" cy="433797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Rendering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BA361E-0753-DE76-DBFE-3C2ABBF20B70}"/>
              </a:ext>
            </a:extLst>
          </p:cNvPr>
          <p:cNvSpPr/>
          <p:nvPr/>
        </p:nvSpPr>
        <p:spPr>
          <a:xfrm>
            <a:off x="6622184" y="3924576"/>
            <a:ext cx="4128459" cy="433797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GUI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5D0F3B-4280-A6CA-B60F-51C8E7128C98}"/>
              </a:ext>
            </a:extLst>
          </p:cNvPr>
          <p:cNvSpPr/>
          <p:nvPr/>
        </p:nvSpPr>
        <p:spPr>
          <a:xfrm>
            <a:off x="6622184" y="4483048"/>
            <a:ext cx="4128459" cy="433797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Teardown</a:t>
            </a:r>
          </a:p>
        </p:txBody>
      </p:sp>
    </p:spTree>
    <p:extLst>
      <p:ext uri="{BB962C8B-B14F-4D97-AF65-F5344CB8AC3E}">
        <p14:creationId xmlns:p14="http://schemas.microsoft.com/office/powerpoint/2010/main" val="367677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D8D6F94-F269-7FBB-8E7B-B51E8EF1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23" y="1683189"/>
            <a:ext cx="9627555" cy="5174811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spc="0" baseline="0" err="1"/>
              <a:t>Unity</a:t>
            </a:r>
            <a:r>
              <a:rPr lang="ko-KR" altLang="en-US" kern="1200" spc="0" baseline="0"/>
              <a:t> </a:t>
            </a:r>
            <a:r>
              <a:rPr lang="ko-KR" altLang="en-US" kern="1200" spc="0" baseline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GameObject</a:t>
            </a:r>
            <a:r>
              <a:rPr lang="ko-KR" altLang="en-US" kern="1200" spc="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kern="1200" spc="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altLang="ko-KR"/>
              <a:t>Script</a:t>
            </a:r>
            <a:endParaRPr lang="ko-KR" altLang="en-US" kern="1200" spc="0" baseline="0"/>
          </a:p>
        </p:txBody>
      </p:sp>
    </p:spTree>
    <p:extLst>
      <p:ext uri="{BB962C8B-B14F-4D97-AF65-F5344CB8AC3E}">
        <p14:creationId xmlns:p14="http://schemas.microsoft.com/office/powerpoint/2010/main" val="3940768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3851B383-F005-6792-7676-FAA00B4A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33" y="1683189"/>
            <a:ext cx="7042136" cy="5174811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spc="0" baseline="0" err="1"/>
              <a:t>Unity</a:t>
            </a:r>
            <a:r>
              <a:rPr lang="ko-KR" altLang="en-US" kern="1200" spc="0" baseline="0"/>
              <a:t> </a:t>
            </a:r>
            <a:r>
              <a:rPr lang="ko-KR" altLang="en-US" kern="1200" spc="0" baseline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GameObject</a:t>
            </a:r>
            <a:r>
              <a:rPr lang="ko-KR" altLang="en-US" kern="1200" spc="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kern="1200" spc="0" baseline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altLang="ko-KR"/>
              <a:t>Script</a:t>
            </a:r>
            <a:endParaRPr lang="ko-KR" altLang="en-US" kern="1200" spc="0" baseline="0"/>
          </a:p>
        </p:txBody>
      </p:sp>
    </p:spTree>
    <p:extLst>
      <p:ext uri="{BB962C8B-B14F-4D97-AF65-F5344CB8AC3E}">
        <p14:creationId xmlns:p14="http://schemas.microsoft.com/office/powerpoint/2010/main" val="3179972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게임 소개</a:t>
            </a:r>
          </a:p>
        </p:txBody>
      </p:sp>
      <p:graphicFrame>
        <p:nvGraphicFramePr>
          <p:cNvPr id="7" name="내용 개체 틀 6" descr="원형 차트">
            <a:extLst>
              <a:ext uri="{FF2B5EF4-FFF2-40B4-BE49-F238E27FC236}">
                <a16:creationId xmlns:a16="http://schemas.microsoft.com/office/drawing/2014/main" id="{D3E2117A-C55B-18A7-23E9-67CAA3D4165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193661512"/>
              </p:ext>
            </p:extLst>
          </p:nvPr>
        </p:nvGraphicFramePr>
        <p:xfrm>
          <a:off x="3649663" y="2606675"/>
          <a:ext cx="4848225" cy="383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내용 개체 틀 6" descr="원형 차트">
            <a:extLst>
              <a:ext uri="{FF2B5EF4-FFF2-40B4-BE49-F238E27FC236}">
                <a16:creationId xmlns:a16="http://schemas.microsoft.com/office/drawing/2014/main" id="{5236B759-0ED1-725A-E09A-1FBCD43E0F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065178"/>
              </p:ext>
            </p:extLst>
          </p:nvPr>
        </p:nvGraphicFramePr>
        <p:xfrm>
          <a:off x="-93662" y="2554107"/>
          <a:ext cx="4848225" cy="383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내용 개체 틀 6" descr="원형 차트">
            <a:extLst>
              <a:ext uri="{FF2B5EF4-FFF2-40B4-BE49-F238E27FC236}">
                <a16:creationId xmlns:a16="http://schemas.microsoft.com/office/drawing/2014/main" id="{8D728A0E-59C6-40BD-90CA-4377BBCAF5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9663683"/>
              </p:ext>
            </p:extLst>
          </p:nvPr>
        </p:nvGraphicFramePr>
        <p:xfrm>
          <a:off x="7437439" y="2659062"/>
          <a:ext cx="4848225" cy="383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ko-KR" dirty="0"/>
              <a:t>Unity </a:t>
            </a:r>
            <a:r>
              <a:rPr lang="ko-KR" altLang="en-US" dirty="0"/>
              <a:t>소개 및</a:t>
            </a:r>
            <a:br>
              <a:rPr lang="en-US" altLang="ko-KR" dirty="0"/>
            </a:br>
            <a:r>
              <a:rPr lang="ko-KR" altLang="en-US" dirty="0"/>
              <a:t>사용방법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n-US" altLang="ko-KR" smtClean="0"/>
              <a:pPr rtl="0">
                <a:spcAft>
                  <a:spcPts val="600"/>
                </a:spcAft>
              </a:pPr>
              <a:t>3</a:t>
            </a:fld>
            <a:endParaRPr lang="ko-KR" altLang="en-US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838BAB1F-C23A-D918-E418-6D4453F264C6}"/>
              </a:ext>
            </a:extLst>
          </p:cNvPr>
          <p:cNvSpPr txBox="1">
            <a:spLocks/>
          </p:cNvSpPr>
          <p:nvPr/>
        </p:nvSpPr>
        <p:spPr>
          <a:xfrm>
            <a:off x="573802" y="3429000"/>
            <a:ext cx="4891083" cy="2241805"/>
          </a:xfrm>
          <a:prstGeom prst="rect">
            <a:avLst/>
          </a:prstGeom>
        </p:spPr>
        <p:txBody>
          <a:bodyPr rtlCol="0"/>
          <a:lstStyle>
            <a:lvl1pPr algn="l" eaLnBrk="1" latinLnBrk="1" hangingPunct="1">
              <a:lnSpc>
                <a:spcPct val="90000"/>
              </a:lnSpc>
              <a:spcBef>
                <a:spcPts val="1000"/>
              </a:spcBef>
              <a:defRPr sz="2800" baseline="0">
                <a:solidFill>
                  <a:srgbClr val="73EBF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6400" indent="-342000" algn="l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9405FC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6000" indent="-284400" algn="l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9405FC"/>
              </a:buClr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3200" indent="-284400" algn="l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9405FC"/>
              </a:buClr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altLang="ko-KR" sz="2400" kern="0" dirty="0">
                <a:solidFill>
                  <a:schemeClr val="accent3">
                    <a:lumMod val="75000"/>
                  </a:schemeClr>
                </a:solidFill>
              </a:rPr>
              <a:t>Unity </a:t>
            </a:r>
            <a:r>
              <a:rPr lang="ko-KR" altLang="en-US" sz="2400" kern="0" dirty="0">
                <a:solidFill>
                  <a:schemeClr val="accent3">
                    <a:lumMod val="75000"/>
                  </a:schemeClr>
                </a:solidFill>
              </a:rPr>
              <a:t>화면 구성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altLang="ko-KR" sz="2400" kern="0" dirty="0">
                <a:solidFill>
                  <a:schemeClr val="accent3">
                    <a:lumMod val="75000"/>
                  </a:schemeClr>
                </a:solidFill>
              </a:rPr>
              <a:t>Unity Script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solidFill>
                  <a:schemeClr val="accent3">
                    <a:lumMod val="75000"/>
                  </a:schemeClr>
                </a:solidFill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60941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EAC2219-43BC-F0F3-D33E-CDD58920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27" y="1683189"/>
            <a:ext cx="10247148" cy="5174811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 dirty="0"/>
              <a:t>Unity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n-US" altLang="ko-KR" smtClean="0"/>
              <a:pPr rtl="0">
                <a:spcAft>
                  <a:spcPts val="600"/>
                </a:spcAft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85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BC897A1-015B-4732-BA6A-520E7070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05" y="1683189"/>
            <a:ext cx="8808191" cy="517481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/>
              <a:t>Unity Hub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n-US" altLang="ko-KR" smtClean="0"/>
              <a:pPr rtl="0">
                <a:spcAft>
                  <a:spcPts val="600"/>
                </a:spcAft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37070A2-78EA-4E3E-958E-F45D35790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0"/>
          <a:stretch/>
        </p:blipFill>
        <p:spPr>
          <a:xfrm>
            <a:off x="1649203" y="1683189"/>
            <a:ext cx="8893595" cy="517481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/>
              <a:t>Unity Hub : Licenses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n-US" altLang="ko-KR" smtClean="0"/>
              <a:pPr rtl="0">
                <a:spcAft>
                  <a:spcPts val="600"/>
                </a:spcAft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9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BC897A1-015B-4732-BA6A-520E7070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05" y="1683189"/>
            <a:ext cx="8808191" cy="5174811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Unity </a:t>
            </a:r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Version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:</a:t>
            </a:r>
            <a:r>
              <a:rPr lang="ko-KR" altLang="en-US" dirty="0"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dirty="0">
                <a:latin typeface="태나다체 " panose="02000000000000000000" pitchFamily="2" charset="-127"/>
                <a:ea typeface="태나다체 " panose="02000000000000000000" pitchFamily="2" charset="-127"/>
              </a:rPr>
              <a:t>2022.3.5f1</a:t>
            </a:r>
            <a:endParaRPr lang="en-US" altLang="ko-KR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en-US" altLang="ko-KR" smtClean="0"/>
              <a:pPr rtl="0">
                <a:spcAft>
                  <a:spcPts val="600"/>
                </a:spcAft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1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Unity </a:t>
            </a:r>
            <a:r>
              <a:rPr lang="en-US" altLang="ko-KR" dirty="0">
                <a:ea typeface="굴림" panose="020B0600000101010101" pitchFamily="50" charset="-127"/>
              </a:rPr>
              <a:t>Interface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BB85ED-3BBC-B81F-97D4-CBA091BBAE10}"/>
              </a:ext>
            </a:extLst>
          </p:cNvPr>
          <p:cNvGrpSpPr/>
          <p:nvPr/>
        </p:nvGrpSpPr>
        <p:grpSpPr>
          <a:xfrm>
            <a:off x="1500218" y="1715462"/>
            <a:ext cx="9185903" cy="4777413"/>
            <a:chOff x="1308236" y="1439863"/>
            <a:chExt cx="9185903" cy="4777413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30E62684-7A1C-0C7E-BFA3-D07E5430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236" y="1439863"/>
              <a:ext cx="9185902" cy="477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1E077A3A-333E-4FC0-87AD-B2326A832894}"/>
                </a:ext>
              </a:extLst>
            </p:cNvPr>
            <p:cNvSpPr/>
            <p:nvPr/>
          </p:nvSpPr>
          <p:spPr>
            <a:xfrm>
              <a:off x="1308236" y="1690688"/>
              <a:ext cx="2057280" cy="3090933"/>
            </a:xfrm>
            <a:prstGeom prst="rect">
              <a:avLst/>
            </a:prstGeom>
            <a:solidFill>
              <a:srgbClr val="D60000">
                <a:alpha val="25098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61CDE2BA-C30F-4900-8257-5017FDFA7976}"/>
                </a:ext>
              </a:extLst>
            </p:cNvPr>
            <p:cNvSpPr/>
            <p:nvPr/>
          </p:nvSpPr>
          <p:spPr>
            <a:xfrm>
              <a:off x="3365517" y="1690688"/>
              <a:ext cx="5185096" cy="3090933"/>
            </a:xfrm>
            <a:prstGeom prst="rect">
              <a:avLst/>
            </a:prstGeom>
            <a:solidFill>
              <a:srgbClr val="0000FF">
                <a:alpha val="25098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98991CA-8EA5-4DF2-9E0E-332519DEE6AE}"/>
                </a:ext>
              </a:extLst>
            </p:cNvPr>
            <p:cNvSpPr/>
            <p:nvPr/>
          </p:nvSpPr>
          <p:spPr>
            <a:xfrm>
              <a:off x="8550613" y="1594296"/>
              <a:ext cx="1943526" cy="4622980"/>
            </a:xfrm>
            <a:prstGeom prst="rect">
              <a:avLst/>
            </a:prstGeom>
            <a:solidFill>
              <a:srgbClr val="05AF19">
                <a:alpha val="25098"/>
              </a:srgbClr>
            </a:solidFill>
            <a:ln>
              <a:solidFill>
                <a:srgbClr val="05A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A1C51743-A42F-4A97-9EF7-8D993BD509AE}"/>
                </a:ext>
              </a:extLst>
            </p:cNvPr>
            <p:cNvSpPr/>
            <p:nvPr/>
          </p:nvSpPr>
          <p:spPr>
            <a:xfrm>
              <a:off x="1308236" y="4781621"/>
              <a:ext cx="7242375" cy="1435655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0522C-FCFC-4FB7-AA5E-33881337F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" r="4579"/>
          <a:stretch/>
        </p:blipFill>
        <p:spPr>
          <a:xfrm>
            <a:off x="1736902" y="1684777"/>
            <a:ext cx="8740494" cy="5171635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en-US" altLang="ko-KR" dirty="0"/>
              <a:t>Unity Interface : </a:t>
            </a:r>
            <a:r>
              <a:rPr lang="en-US" altLang="ko-KR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831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04_TF11936837_Win32" id="{55087590-7128-43E6-B57E-590481363BA8}" vid="{F4394FB8-841A-4C13-AFF3-9E6146A08C9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과학 연구 프레젠테이션</Template>
  <TotalTime>66</TotalTime>
  <Words>205</Words>
  <Application>Microsoft Office PowerPoint</Application>
  <PresentationFormat>와이드스크린</PresentationFormat>
  <Paragraphs>84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G마켓 산스 Medium</vt:lpstr>
      <vt:lpstr>G마켓 산스 TTF Medium</vt:lpstr>
      <vt:lpstr>굴림체</vt:lpstr>
      <vt:lpstr>맑은 고딕</vt:lpstr>
      <vt:lpstr>태나다체 </vt:lpstr>
      <vt:lpstr>Arial</vt:lpstr>
      <vt:lpstr>Arial Nova</vt:lpstr>
      <vt:lpstr>Calibri</vt:lpstr>
      <vt:lpstr>Segoe UI</vt:lpstr>
      <vt:lpstr>Office 테마</vt:lpstr>
      <vt:lpstr>Unity</vt:lpstr>
      <vt:lpstr>소개</vt:lpstr>
      <vt:lpstr>Unity 소개 및 사용방법</vt:lpstr>
      <vt:lpstr>Unity 설치</vt:lpstr>
      <vt:lpstr>Unity Hub</vt:lpstr>
      <vt:lpstr>Unity Hub : Licenses</vt:lpstr>
      <vt:lpstr>Unity Version : 2022.3.5f1</vt:lpstr>
      <vt:lpstr>Unity Interface</vt:lpstr>
      <vt:lpstr>Unity Interface : Project</vt:lpstr>
      <vt:lpstr>Unity Interface : Scene</vt:lpstr>
      <vt:lpstr>Unity Interface : Scene Gizmo View</vt:lpstr>
      <vt:lpstr>Unity Interface : Scene Tool</vt:lpstr>
      <vt:lpstr>Unity Interface : Hierachy</vt:lpstr>
      <vt:lpstr>Unity Interface : Inspector</vt:lpstr>
      <vt:lpstr>Unity Interface : Console</vt:lpstr>
      <vt:lpstr>Unity GameObject</vt:lpstr>
      <vt:lpstr>Unity GameObject : Inspector</vt:lpstr>
      <vt:lpstr>Unity GameObject : Transform</vt:lpstr>
      <vt:lpstr>Unity GameObject : Vector</vt:lpstr>
      <vt:lpstr>Unity GameObject : Vector</vt:lpstr>
      <vt:lpstr>Unity GameObject : Component</vt:lpstr>
      <vt:lpstr>Unity GameObject : MonoBehaviour</vt:lpstr>
      <vt:lpstr>Unity GameObject : Script</vt:lpstr>
      <vt:lpstr>Unity GameObject : Script</vt:lpstr>
      <vt:lpstr>게임 소개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</dc:title>
  <dc:creator>서 병필</dc:creator>
  <cp:lastModifiedBy>서 병필</cp:lastModifiedBy>
  <cp:revision>115</cp:revision>
  <dcterms:created xsi:type="dcterms:W3CDTF">2023-07-28T05:41:17Z</dcterms:created>
  <dcterms:modified xsi:type="dcterms:W3CDTF">2023-07-28T06:48:12Z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